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8" r:id="rId3"/>
    <p:sldId id="257" r:id="rId4"/>
    <p:sldId id="304" r:id="rId5"/>
    <p:sldId id="303" r:id="rId6"/>
    <p:sldId id="302" r:id="rId7"/>
    <p:sldId id="260" r:id="rId8"/>
    <p:sldId id="259" r:id="rId9"/>
    <p:sldId id="305" r:id="rId10"/>
    <p:sldId id="306" r:id="rId11"/>
    <p:sldId id="300" r:id="rId12"/>
    <p:sldId id="301" r:id="rId13"/>
    <p:sldId id="261" r:id="rId14"/>
    <p:sldId id="262" r:id="rId15"/>
    <p:sldId id="272" r:id="rId16"/>
    <p:sldId id="266" r:id="rId17"/>
    <p:sldId id="267" r:id="rId18"/>
    <p:sldId id="317" r:id="rId19"/>
    <p:sldId id="298" r:id="rId20"/>
    <p:sldId id="307" r:id="rId21"/>
    <p:sldId id="309" r:id="rId22"/>
    <p:sldId id="265" r:id="rId23"/>
    <p:sldId id="310" r:id="rId24"/>
    <p:sldId id="273" r:id="rId25"/>
    <p:sldId id="311" r:id="rId26"/>
    <p:sldId id="268" r:id="rId27"/>
    <p:sldId id="274" r:id="rId28"/>
    <p:sldId id="275" r:id="rId29"/>
    <p:sldId id="276" r:id="rId30"/>
    <p:sldId id="277" r:id="rId31"/>
    <p:sldId id="278" r:id="rId32"/>
    <p:sldId id="279" r:id="rId33"/>
    <p:sldId id="312" r:id="rId34"/>
    <p:sldId id="280" r:id="rId35"/>
    <p:sldId id="287" r:id="rId36"/>
    <p:sldId id="282" r:id="rId37"/>
    <p:sldId id="316" r:id="rId38"/>
    <p:sldId id="284" r:id="rId39"/>
    <p:sldId id="269" r:id="rId40"/>
    <p:sldId id="299" r:id="rId41"/>
    <p:sldId id="271" r:id="rId42"/>
    <p:sldId id="295" r:id="rId43"/>
    <p:sldId id="294" r:id="rId44"/>
    <p:sldId id="293" r:id="rId45"/>
    <p:sldId id="297" r:id="rId46"/>
    <p:sldId id="313" r:id="rId47"/>
    <p:sldId id="296" r:id="rId48"/>
    <p:sldId id="314" r:id="rId49"/>
    <p:sldId id="315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738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XhDQW3-Ox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0jgcyfC2r8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DIjKJKCBOk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5Def617lc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wP9ISlu5cQ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IxnT3ZWFF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JzhS46dIO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oeWjOcwPmA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H6QI8OjkZA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LWxRiBq7ek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cn2SvhF_rc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hBYNoQekk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4eVfG5SBg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hn8W_zJab4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x9a7sxVeNM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LD9l8foH-k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fbAQTsP6u8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forXEBMm5k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6073" y="3064035"/>
            <a:ext cx="8689976" cy="1440286"/>
          </a:xfrm>
        </p:spPr>
        <p:txBody>
          <a:bodyPr/>
          <a:lstStyle/>
          <a:p>
            <a:r>
              <a:rPr lang="en-US" dirty="0" smtClean="0"/>
              <a:t>Integrating Movement and Hands On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656" y="4584214"/>
            <a:ext cx="5817473" cy="8918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Dr. Jacob Wolf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ED Program Facilitator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Image result for children mov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1" y="196067"/>
            <a:ext cx="84201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78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782291"/>
            <a:ext cx="10364451" cy="814498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Skill Deficits in Students Who Have Experienced Trauma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86854" y="1446663"/>
            <a:ext cx="11054686" cy="5131557"/>
          </a:xfrm>
        </p:spPr>
        <p:txBody>
          <a:bodyPr>
            <a:noAutofit/>
          </a:bodyPr>
          <a:lstStyle/>
          <a:p>
            <a:r>
              <a:rPr lang="en-US" sz="2300" dirty="0"/>
              <a:t>Difficulty in working in </a:t>
            </a:r>
            <a:r>
              <a:rPr lang="en-US" sz="2300" u="sng" dirty="0"/>
              <a:t>groups</a:t>
            </a:r>
          </a:p>
          <a:p>
            <a:r>
              <a:rPr lang="en-US" sz="2300" dirty="0"/>
              <a:t>Difficulty in </a:t>
            </a:r>
            <a:r>
              <a:rPr lang="en-US" sz="2300" dirty="0" smtClean="0"/>
              <a:t>being </a:t>
            </a:r>
            <a:r>
              <a:rPr lang="en-US" sz="2300" dirty="0"/>
              <a:t>able to </a:t>
            </a:r>
            <a:r>
              <a:rPr lang="en-US" sz="2300" u="sng" dirty="0"/>
              <a:t>self-calm</a:t>
            </a:r>
            <a:r>
              <a:rPr lang="en-US" sz="2300" dirty="0"/>
              <a:t> in a socially-appropriate fashion</a:t>
            </a:r>
          </a:p>
          <a:p>
            <a:r>
              <a:rPr lang="en-US" sz="2300" dirty="0"/>
              <a:t>Difficulty in being able to handle </a:t>
            </a:r>
            <a:r>
              <a:rPr lang="en-US" sz="2300" u="sng" dirty="0"/>
              <a:t>making a mistake </a:t>
            </a:r>
            <a:r>
              <a:rPr lang="en-US" sz="2300" dirty="0"/>
              <a:t>without losing their cool</a:t>
            </a:r>
          </a:p>
          <a:p>
            <a:r>
              <a:rPr lang="en-US" sz="2300" dirty="0"/>
              <a:t>Difficulty </a:t>
            </a:r>
            <a:r>
              <a:rPr lang="en-US" sz="2300" u="sng" dirty="0"/>
              <a:t>following directions </a:t>
            </a:r>
            <a:r>
              <a:rPr lang="en-US" sz="2300" dirty="0"/>
              <a:t>given by an authority </a:t>
            </a:r>
          </a:p>
          <a:p>
            <a:r>
              <a:rPr lang="en-US" sz="2300" dirty="0"/>
              <a:t>Challenges with </a:t>
            </a:r>
            <a:r>
              <a:rPr lang="en-US" sz="2300" u="sng" dirty="0"/>
              <a:t>fine and/or gross motor coordination</a:t>
            </a:r>
          </a:p>
          <a:p>
            <a:r>
              <a:rPr lang="en-US" sz="2300" dirty="0"/>
              <a:t>Difficulty being able to </a:t>
            </a:r>
            <a:r>
              <a:rPr lang="en-US" sz="2300" u="sng" dirty="0"/>
              <a:t>think abstractly</a:t>
            </a:r>
          </a:p>
          <a:p>
            <a:r>
              <a:rPr lang="en-US" sz="2300" dirty="0" smtClean="0"/>
              <a:t>Propensity </a:t>
            </a:r>
            <a:r>
              <a:rPr lang="en-US" sz="2300" dirty="0"/>
              <a:t>to </a:t>
            </a:r>
            <a:r>
              <a:rPr lang="en-US" sz="2300" u="sng" dirty="0"/>
              <a:t>sensory over-stimulation</a:t>
            </a:r>
          </a:p>
          <a:p>
            <a:r>
              <a:rPr lang="en-US" sz="2300" dirty="0"/>
              <a:t>Difficulty </a:t>
            </a:r>
            <a:r>
              <a:rPr lang="en-US" sz="2300" u="sng" dirty="0" smtClean="0"/>
              <a:t>organizing </a:t>
            </a:r>
            <a:r>
              <a:rPr lang="en-US" sz="2300" u="sng" dirty="0"/>
              <a:t>their thinking </a:t>
            </a:r>
            <a:r>
              <a:rPr lang="en-US" sz="2300" dirty="0"/>
              <a:t>(e.g., sequencing, processing) with </a:t>
            </a:r>
            <a:r>
              <a:rPr lang="en-US" sz="2300" dirty="0" smtClean="0"/>
              <a:t>ease</a:t>
            </a:r>
          </a:p>
        </p:txBody>
      </p:sp>
    </p:spTree>
    <p:extLst>
      <p:ext uri="{BB962C8B-B14F-4D97-AF65-F5344CB8AC3E}">
        <p14:creationId xmlns:p14="http://schemas.microsoft.com/office/powerpoint/2010/main" val="38526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83667"/>
            <a:ext cx="10364451" cy="901190"/>
          </a:xfrm>
        </p:spPr>
        <p:txBody>
          <a:bodyPr/>
          <a:lstStyle/>
          <a:p>
            <a:r>
              <a:rPr lang="en-US" dirty="0" smtClean="0"/>
              <a:t>Things that inhibit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84856"/>
            <a:ext cx="10363826" cy="4606343"/>
          </a:xfrm>
        </p:spPr>
        <p:txBody>
          <a:bodyPr>
            <a:noAutofit/>
          </a:bodyPr>
          <a:lstStyle/>
          <a:p>
            <a:r>
              <a:rPr lang="en-US" sz="3200" dirty="0" smtClean="0"/>
              <a:t>Lack of water intake</a:t>
            </a:r>
            <a:endParaRPr lang="en-US" sz="2400" dirty="0" smtClean="0"/>
          </a:p>
          <a:p>
            <a:r>
              <a:rPr lang="en-US" sz="3200" dirty="0" smtClean="0"/>
              <a:t>Increased </a:t>
            </a:r>
            <a:r>
              <a:rPr lang="en-US" sz="3200" dirty="0" smtClean="0"/>
              <a:t>stress = </a:t>
            </a:r>
            <a:r>
              <a:rPr lang="en-US" sz="3200" dirty="0" smtClean="0"/>
              <a:t>Decreased Brain Membrane Potential</a:t>
            </a:r>
          </a:p>
          <a:p>
            <a:r>
              <a:rPr lang="en-US" sz="3200" dirty="0" smtClean="0"/>
              <a:t>Nutrition</a:t>
            </a:r>
          </a:p>
          <a:p>
            <a:r>
              <a:rPr lang="en-US" sz="3200" dirty="0" smtClean="0"/>
              <a:t>Increased stress</a:t>
            </a:r>
          </a:p>
          <a:p>
            <a:r>
              <a:rPr lang="en-US" sz="3200" dirty="0" smtClean="0"/>
              <a:t>More Competitive sports</a:t>
            </a:r>
          </a:p>
          <a:p>
            <a:r>
              <a:rPr lang="en-US" sz="3200" dirty="0" smtClean="0"/>
              <a:t>Sleep</a:t>
            </a:r>
          </a:p>
        </p:txBody>
      </p:sp>
    </p:spTree>
    <p:extLst>
      <p:ext uri="{BB962C8B-B14F-4D97-AF65-F5344CB8AC3E}">
        <p14:creationId xmlns:p14="http://schemas.microsoft.com/office/powerpoint/2010/main" val="6949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12455"/>
            <a:ext cx="10364451" cy="939827"/>
          </a:xfrm>
        </p:spPr>
        <p:txBody>
          <a:bodyPr/>
          <a:lstStyle/>
          <a:p>
            <a:r>
              <a:rPr lang="en-US" dirty="0" smtClean="0"/>
              <a:t>TV, Video Games,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52282"/>
            <a:ext cx="10363826" cy="5190186"/>
          </a:xfrm>
        </p:spPr>
        <p:txBody>
          <a:bodyPr>
            <a:noAutofit/>
          </a:bodyPr>
          <a:lstStyle/>
          <a:p>
            <a:r>
              <a:rPr lang="en-US" sz="3200" dirty="0" smtClean="0"/>
              <a:t>Decreased </a:t>
            </a:r>
            <a:r>
              <a:rPr lang="en-US" sz="3200" dirty="0" smtClean="0"/>
              <a:t>imaginative development</a:t>
            </a:r>
          </a:p>
          <a:p>
            <a:r>
              <a:rPr lang="en-US" sz="3200" dirty="0"/>
              <a:t>Increased stressed</a:t>
            </a:r>
          </a:p>
          <a:p>
            <a:r>
              <a:rPr lang="en-US" sz="3200" dirty="0" smtClean="0"/>
              <a:t>Increased violence</a:t>
            </a:r>
          </a:p>
          <a:p>
            <a:r>
              <a:rPr lang="en-US" sz="3200" dirty="0" smtClean="0"/>
              <a:t>Decreased interactive communication</a:t>
            </a:r>
          </a:p>
          <a:p>
            <a:r>
              <a:rPr lang="en-US" sz="3200" dirty="0" smtClean="0"/>
              <a:t>Ocular Lock</a:t>
            </a:r>
          </a:p>
          <a:p>
            <a:r>
              <a:rPr lang="en-US" sz="3200" dirty="0" smtClean="0"/>
              <a:t>Social Media </a:t>
            </a:r>
            <a:r>
              <a:rPr lang="en-US" sz="3200" dirty="0" smtClean="0"/>
              <a:t>Impact – </a:t>
            </a:r>
            <a:r>
              <a:rPr lang="en-US" sz="3200" dirty="0"/>
              <a:t>Dopamine </a:t>
            </a:r>
            <a:r>
              <a:rPr lang="en-US" sz="3200" dirty="0" smtClean="0"/>
              <a:t>impact</a:t>
            </a:r>
          </a:p>
          <a:p>
            <a:r>
              <a:rPr lang="en-US" sz="3200" dirty="0" smtClean="0"/>
              <a:t>Decreased </a:t>
            </a:r>
            <a:r>
              <a:rPr lang="en-US" sz="3200" dirty="0"/>
              <a:t>Movement</a:t>
            </a:r>
          </a:p>
          <a:p>
            <a:endParaRPr lang="en-US" sz="3200" dirty="0" smtClean="0"/>
          </a:p>
        </p:txBody>
      </p:sp>
      <p:pic>
        <p:nvPicPr>
          <p:cNvPr id="3078" name="Picture 6" descr="Image result for no cell 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998" y="1352282"/>
            <a:ext cx="2511602" cy="270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6088"/>
            <a:ext cx="10364451" cy="1596177"/>
          </a:xfrm>
        </p:spPr>
        <p:txBody>
          <a:bodyPr/>
          <a:lstStyle/>
          <a:p>
            <a:r>
              <a:rPr lang="en-US" dirty="0" smtClean="0"/>
              <a:t>Crossing Midline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262906" y="1455313"/>
            <a:ext cx="7015319" cy="5022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Success in </a:t>
            </a:r>
            <a:r>
              <a:rPr lang="en-US" sz="2400" dirty="0" smtClean="0"/>
              <a:t>many </a:t>
            </a:r>
            <a:r>
              <a:rPr lang="en-US" sz="2400" dirty="0" smtClean="0"/>
              <a:t>academic skills is based off whether a child can consistently cross the midline with minimal issues:</a:t>
            </a:r>
          </a:p>
          <a:p>
            <a:pPr>
              <a:buFontTx/>
              <a:buChar char="-"/>
            </a:pPr>
            <a:r>
              <a:rPr lang="en-US" sz="2400" dirty="0" smtClean="0"/>
              <a:t>Writing</a:t>
            </a:r>
          </a:p>
          <a:p>
            <a:pPr lvl="1">
              <a:buFontTx/>
              <a:buChar char="-"/>
            </a:pPr>
            <a:r>
              <a:rPr lang="en-US" sz="2200" dirty="0" smtClean="0"/>
              <a:t>Forming letters, Reversals</a:t>
            </a:r>
          </a:p>
          <a:p>
            <a:pPr>
              <a:buFontTx/>
              <a:buChar char="-"/>
            </a:pPr>
            <a:r>
              <a:rPr lang="en-US" sz="2400" dirty="0" smtClean="0"/>
              <a:t>Reading</a:t>
            </a:r>
          </a:p>
          <a:p>
            <a:pPr lvl="1">
              <a:buFontTx/>
              <a:buChar char="-"/>
            </a:pPr>
            <a:r>
              <a:rPr lang="en-US" sz="2200" dirty="0" smtClean="0"/>
              <a:t>Books, board/screen reading</a:t>
            </a:r>
          </a:p>
          <a:p>
            <a:pPr>
              <a:buFontTx/>
              <a:buChar char="-"/>
            </a:pPr>
            <a:r>
              <a:rPr lang="en-US" sz="2400" dirty="0" smtClean="0"/>
              <a:t>Math</a:t>
            </a:r>
          </a:p>
          <a:p>
            <a:pPr lvl="1">
              <a:buFontTx/>
              <a:buChar char="-"/>
            </a:pPr>
            <a:r>
              <a:rPr lang="en-US" sz="2200" dirty="0" smtClean="0"/>
              <a:t>Forming numbers, counting manipulatives</a:t>
            </a:r>
          </a:p>
          <a:p>
            <a:endParaRPr lang="en-US" dirty="0"/>
          </a:p>
        </p:txBody>
      </p:sp>
      <p:pic>
        <p:nvPicPr>
          <p:cNvPr id="1026" name="Picture 2" descr="Cross Craw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63" y="954204"/>
            <a:ext cx="3536618" cy="53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72401"/>
          </a:xfrm>
        </p:spPr>
        <p:txBody>
          <a:bodyPr/>
          <a:lstStyle/>
          <a:p>
            <a:r>
              <a:rPr lang="en-US" dirty="0" smtClean="0"/>
              <a:t>Why is Recess and PE important for Children?</a:t>
            </a:r>
            <a:endParaRPr lang="en-US" dirty="0"/>
          </a:p>
        </p:txBody>
      </p:sp>
      <p:pic>
        <p:nvPicPr>
          <p:cNvPr id="1026" name="Picture 2" descr="Image result for kid throwing baseba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7" r="23018"/>
          <a:stretch/>
        </p:blipFill>
        <p:spPr bwMode="auto">
          <a:xfrm>
            <a:off x="515156" y="1390919"/>
            <a:ext cx="1854557" cy="24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id throwing base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404" y="1390918"/>
            <a:ext cx="1651228" cy="24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kid kicking soccer b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0918"/>
            <a:ext cx="3651158" cy="24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kid kicking soccer b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77" y="3825025"/>
            <a:ext cx="2341015" cy="281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monkey ba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8" y="4062681"/>
            <a:ext cx="3434992" cy="257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monkey bar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1" r="26703"/>
          <a:stretch/>
        </p:blipFill>
        <p:spPr bwMode="auto">
          <a:xfrm>
            <a:off x="4086900" y="4062681"/>
            <a:ext cx="3043643" cy="257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71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81789"/>
            <a:ext cx="10364451" cy="1596177"/>
          </a:xfrm>
        </p:spPr>
        <p:txBody>
          <a:bodyPr/>
          <a:lstStyle/>
          <a:p>
            <a:r>
              <a:rPr lang="en-US" dirty="0" smtClean="0"/>
              <a:t>Conscious Discipline &amp; Social Connections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19368"/>
            <a:ext cx="10363826" cy="4371832"/>
          </a:xfrm>
        </p:spPr>
        <p:txBody>
          <a:bodyPr/>
          <a:lstStyle/>
          <a:p>
            <a:r>
              <a:rPr lang="en-US" sz="3200" dirty="0" smtClean="0"/>
              <a:t>Get into a calm emotional state</a:t>
            </a:r>
          </a:p>
          <a:p>
            <a:r>
              <a:rPr lang="en-US" sz="3200" dirty="0" smtClean="0"/>
              <a:t>Establish a safe and trusting community</a:t>
            </a:r>
          </a:p>
          <a:p>
            <a:r>
              <a:rPr lang="en-US" sz="3200" dirty="0" smtClean="0"/>
              <a:t>Connect with others and build community</a:t>
            </a:r>
          </a:p>
          <a:p>
            <a:endParaRPr lang="en-US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998" y="3531474"/>
            <a:ext cx="3018695" cy="30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2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Conscious Discipline - Brain Smart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33266"/>
            <a:ext cx="10363826" cy="4057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Activity should: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Unite everyone by doing something together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Disengage stress and involve deep breathing and stretching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Connect students to the adult and peers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Committee oneself to learning and involve affirmations and positive thinking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759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168141"/>
            <a:ext cx="10364451" cy="1596177"/>
          </a:xfrm>
        </p:spPr>
        <p:txBody>
          <a:bodyPr/>
          <a:lstStyle/>
          <a:p>
            <a:r>
              <a:rPr lang="en-US" dirty="0"/>
              <a:t>https://www.youtube.com/watch?time_continue=79&amp;v=HXhDQW3-OxA</a:t>
            </a:r>
          </a:p>
        </p:txBody>
      </p:sp>
      <p:pic>
        <p:nvPicPr>
          <p:cNvPr id="4" name="HXhDQW3-OxA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4885" y="1532306"/>
            <a:ext cx="8922226" cy="501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https://www.youtube.com/watch?v=I0jgcyfC2r8</a:t>
            </a:r>
          </a:p>
        </p:txBody>
      </p:sp>
      <p:pic>
        <p:nvPicPr>
          <p:cNvPr id="4" name="I0jgcyfC2r8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8689" y="1959900"/>
            <a:ext cx="8254621" cy="464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170" y="2370044"/>
            <a:ext cx="10364451" cy="1596177"/>
          </a:xfrm>
        </p:spPr>
        <p:txBody>
          <a:bodyPr/>
          <a:lstStyle/>
          <a:p>
            <a:r>
              <a:rPr lang="en-US" dirty="0" smtClean="0"/>
              <a:t>Partner Connection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3487" y="1983346"/>
            <a:ext cx="11462198" cy="3807853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sz="2800" dirty="0" smtClean="0"/>
              <a:t>Why is movement important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Impact of trauma on brain development and school performance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How movement builds social connections and relationships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Calming vs. alerting movement activities</a:t>
            </a:r>
          </a:p>
          <a:p>
            <a:pPr marL="457200" indent="-457200">
              <a:buAutoNum type="arabicParenR"/>
            </a:pPr>
            <a:r>
              <a:rPr lang="en-US" sz="2800" dirty="0" smtClean="0"/>
              <a:t>Integrating movement and hands on learning into academics</a:t>
            </a:r>
          </a:p>
        </p:txBody>
      </p:sp>
    </p:spTree>
    <p:extLst>
      <p:ext uri="{BB962C8B-B14F-4D97-AF65-F5344CB8AC3E}">
        <p14:creationId xmlns:p14="http://schemas.microsoft.com/office/powerpoint/2010/main" val="9846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37254"/>
            <a:ext cx="10364451" cy="1596177"/>
          </a:xfrm>
        </p:spPr>
        <p:txBody>
          <a:bodyPr/>
          <a:lstStyle/>
          <a:p>
            <a:r>
              <a:rPr lang="en-US" dirty="0" smtClean="0"/>
              <a:t>Card Organizing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95664"/>
            <a:ext cx="10363826" cy="5069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Use to mix students into groups, help stretch and move or prepare for a collaborative effort. Distribute playing cards 2-9 (by suit if possible) to each table. Place them face down. </a:t>
            </a:r>
            <a:endParaRPr lang="en-US" sz="2800" dirty="0" smtClean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sz="2800" dirty="0" smtClean="0"/>
              <a:t>Students </a:t>
            </a:r>
            <a:r>
              <a:rPr lang="en-US" sz="2800" dirty="0"/>
              <a:t>each take a card and (without looking at the card) place it on their foreheads. </a:t>
            </a:r>
            <a:endParaRPr lang="en-US" sz="2800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Now </a:t>
            </a:r>
            <a:r>
              <a:rPr lang="en-US" sz="2800" dirty="0"/>
              <a:t>students are instructed to organize themselves without talking by number. This is easily accomplished, and the group is ready to hear the next instruction. </a:t>
            </a:r>
          </a:p>
        </p:txBody>
      </p:sp>
    </p:spTree>
    <p:extLst>
      <p:ext uri="{BB962C8B-B14F-4D97-AF65-F5344CB8AC3E}">
        <p14:creationId xmlns:p14="http://schemas.microsoft.com/office/powerpoint/2010/main" val="14658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 Organizing Activity helps with: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Social connection / Nice ice breaker game</a:t>
            </a:r>
          </a:p>
          <a:p>
            <a:r>
              <a:rPr lang="en-US" sz="2800" dirty="0" smtClean="0"/>
              <a:t>Work on vocabulary skills</a:t>
            </a:r>
          </a:p>
          <a:p>
            <a:r>
              <a:rPr lang="en-US" sz="2800" dirty="0" smtClean="0"/>
              <a:t>Verbal expression</a:t>
            </a:r>
          </a:p>
          <a:p>
            <a:r>
              <a:rPr lang="en-US" sz="2800" dirty="0" smtClean="0"/>
              <a:t>Math – you could modify to be different numbers</a:t>
            </a:r>
          </a:p>
        </p:txBody>
      </p:sp>
      <p:pic>
        <p:nvPicPr>
          <p:cNvPr id="1026" name="Picture 2" descr="Image result for playing 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657" y="2053836"/>
            <a:ext cx="2100943" cy="202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842" y="345563"/>
            <a:ext cx="11259403" cy="1155692"/>
          </a:xfrm>
        </p:spPr>
        <p:txBody>
          <a:bodyPr/>
          <a:lstStyle/>
          <a:p>
            <a:r>
              <a:rPr lang="en-US" dirty="0"/>
              <a:t>https://www.youtube.com/watch?v=HDIjKJKCBOk</a:t>
            </a:r>
          </a:p>
        </p:txBody>
      </p:sp>
      <p:pic>
        <p:nvPicPr>
          <p:cNvPr id="4" name="HDIjKJKCBOk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5786" y="1255594"/>
            <a:ext cx="9537513" cy="536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08561"/>
            <a:ext cx="10364451" cy="1596177"/>
          </a:xfrm>
        </p:spPr>
        <p:txBody>
          <a:bodyPr/>
          <a:lstStyle/>
          <a:p>
            <a:r>
              <a:rPr lang="en-US" dirty="0" smtClean="0"/>
              <a:t>Ways to modify: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540042"/>
            <a:ext cx="10363826" cy="4251158"/>
          </a:xfrm>
        </p:spPr>
        <p:txBody>
          <a:bodyPr>
            <a:noAutofit/>
          </a:bodyPr>
          <a:lstStyle/>
          <a:p>
            <a:r>
              <a:rPr lang="en-US" sz="2800" dirty="0" smtClean="0"/>
              <a:t>Ice breaker- say person’s name you are passing it to</a:t>
            </a:r>
          </a:p>
          <a:p>
            <a:r>
              <a:rPr lang="en-US" sz="2800" dirty="0" smtClean="0"/>
              <a:t>Do using skip counting</a:t>
            </a:r>
          </a:p>
          <a:p>
            <a:r>
              <a:rPr lang="en-US" sz="2800" dirty="0" smtClean="0"/>
              <a:t>Multiplication facts</a:t>
            </a:r>
          </a:p>
          <a:p>
            <a:r>
              <a:rPr lang="en-US" sz="2800" dirty="0" smtClean="0"/>
              <a:t>Work on vocabulary by picking a starting letters and saying words that start with that letter</a:t>
            </a:r>
          </a:p>
          <a:p>
            <a:r>
              <a:rPr lang="en-US" sz="2800" dirty="0" smtClean="0"/>
              <a:t>One person says a state the next says the capital</a:t>
            </a:r>
          </a:p>
          <a:p>
            <a:r>
              <a:rPr lang="en-US" sz="2800" dirty="0" smtClean="0"/>
              <a:t>Go through alphabet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505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https://www.youtube.com/watch?v=S5Def617lc0&amp;list=PL9B7990F3F78CCB19&amp;index=4&amp;feature=plpp_video</a:t>
            </a:r>
          </a:p>
        </p:txBody>
      </p:sp>
      <p:pic>
        <p:nvPicPr>
          <p:cNvPr id="4" name="S5Def617lc0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89161" y="1905309"/>
            <a:ext cx="8213678" cy="46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8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36371"/>
            <a:ext cx="10364451" cy="1596177"/>
          </a:xfrm>
        </p:spPr>
        <p:txBody>
          <a:bodyPr/>
          <a:lstStyle/>
          <a:p>
            <a:r>
              <a:rPr lang="en-US" dirty="0" smtClean="0"/>
              <a:t>Ways to modify: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732548"/>
            <a:ext cx="10363826" cy="4058652"/>
          </a:xfrm>
        </p:spPr>
        <p:txBody>
          <a:bodyPr>
            <a:normAutofit/>
          </a:bodyPr>
          <a:lstStyle/>
          <a:p>
            <a:r>
              <a:rPr lang="en-US" sz="2800" dirty="0"/>
              <a:t>Vocabulary building- Saying words that start with a certain letter or words related to a specific topic</a:t>
            </a:r>
          </a:p>
          <a:p>
            <a:r>
              <a:rPr lang="en-US" sz="2800" dirty="0" smtClean="0"/>
              <a:t>Skip counting</a:t>
            </a:r>
          </a:p>
          <a:p>
            <a:r>
              <a:rPr lang="en-US" sz="2800" dirty="0" smtClean="0"/>
              <a:t>Alphabet</a:t>
            </a:r>
          </a:p>
          <a:p>
            <a:r>
              <a:rPr lang="en-US" sz="2800" dirty="0" smtClean="0"/>
              <a:t>Multiplication facts</a:t>
            </a:r>
            <a:endParaRPr lang="en-US" sz="2800" dirty="0"/>
          </a:p>
        </p:txBody>
      </p:sp>
      <p:pic>
        <p:nvPicPr>
          <p:cNvPr id="2050" name="Picture 2" descr="Image result for new ide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968" y="3456002"/>
            <a:ext cx="5101389" cy="292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3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13550"/>
            <a:ext cx="10364451" cy="1596177"/>
          </a:xfrm>
        </p:spPr>
        <p:txBody>
          <a:bodyPr>
            <a:normAutofit/>
          </a:bodyPr>
          <a:lstStyle/>
          <a:p>
            <a:r>
              <a:rPr lang="en-US" sz="3200" dirty="0"/>
              <a:t>https://www.youtube.com/watch?v=LwP9ISlu5cQ&amp;index=6&amp;list=PLS6iL38ozA1bEIspK__Up3DurQoEWhImz</a:t>
            </a:r>
          </a:p>
        </p:txBody>
      </p:sp>
      <p:pic>
        <p:nvPicPr>
          <p:cNvPr id="4" name="LwP9ISlu5cQ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23029" y="1709727"/>
            <a:ext cx="8745940" cy="491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n-US" dirty="0"/>
              <a:t>2-2-1 Shuffle</a:t>
            </a:r>
            <a:br>
              <a:rPr lang="en-US" dirty="0"/>
            </a:br>
            <a:r>
              <a:rPr lang="en-US" sz="2800" dirty="0"/>
              <a:t>https://www.youtube.com/watch?v=JIxnT3ZWFFs</a:t>
            </a:r>
          </a:p>
        </p:txBody>
      </p:sp>
      <p:pic>
        <p:nvPicPr>
          <p:cNvPr id="4" name="JIxnT3ZWFFs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7730" y="1596177"/>
            <a:ext cx="8916537" cy="50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3200" dirty="0"/>
              <a:t>https://www.youtube.com/watch?v=YJzhS46dIOs</a:t>
            </a:r>
          </a:p>
        </p:txBody>
      </p:sp>
      <p:pic>
        <p:nvPicPr>
          <p:cNvPr id="4" name="YJzhS46dIOs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39838" y="1345751"/>
            <a:ext cx="9312322" cy="52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27" y="2756410"/>
            <a:ext cx="10364451" cy="1596177"/>
          </a:xfrm>
        </p:spPr>
        <p:txBody>
          <a:bodyPr/>
          <a:lstStyle/>
          <a:p>
            <a:r>
              <a:rPr lang="en-US" dirty="0"/>
              <a:t>Attention Focus-Calming Activities</a:t>
            </a:r>
          </a:p>
        </p:txBody>
      </p:sp>
    </p:spTree>
    <p:extLst>
      <p:ext uri="{BB962C8B-B14F-4D97-AF65-F5344CB8AC3E}">
        <p14:creationId xmlns:p14="http://schemas.microsoft.com/office/powerpoint/2010/main" val="215800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231820"/>
            <a:ext cx="10364451" cy="1055595"/>
          </a:xfrm>
        </p:spPr>
        <p:txBody>
          <a:bodyPr/>
          <a:lstStyle/>
          <a:p>
            <a:r>
              <a:rPr lang="en-US" dirty="0" smtClean="0"/>
              <a:t>Why is Movement Important to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7264" y="1560576"/>
            <a:ext cx="5888110" cy="50720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Increases brain development and Neuron connections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3200" dirty="0" smtClean="0"/>
              <a:t>Access different areas of the brain for learning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Fosters connection with others and emotional regulation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74" y="1056068"/>
            <a:ext cx="5724525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396249" y="3662798"/>
            <a:ext cx="2559269" cy="18551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859" y="217464"/>
            <a:ext cx="10364451" cy="159617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https</a:t>
            </a:r>
            <a:r>
              <a:rPr lang="en-US" sz="2800" dirty="0"/>
              <a:t>://www.youtube.com/watch?v=0oeWjOcwPmA&amp;index=2&amp;list=PLS6iL38ozA1bEIspK__Up3DurQoEWhImz</a:t>
            </a:r>
          </a:p>
        </p:txBody>
      </p:sp>
      <p:pic>
        <p:nvPicPr>
          <p:cNvPr id="4" name="0oeWjOcwPmA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6319" y="1456851"/>
            <a:ext cx="9243529" cy="519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72401"/>
          </a:xfrm>
        </p:spPr>
        <p:txBody>
          <a:bodyPr>
            <a:normAutofit/>
          </a:bodyPr>
          <a:lstStyle/>
          <a:p>
            <a:r>
              <a:rPr lang="en-US" sz="3200" dirty="0"/>
              <a:t>https://www.youtube.com/watch?v=ZH6QI8OjkZA</a:t>
            </a:r>
          </a:p>
        </p:txBody>
      </p:sp>
      <p:pic>
        <p:nvPicPr>
          <p:cNvPr id="4" name="ZH6QI8OjkZA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3789" y="1390918"/>
            <a:ext cx="9304421" cy="52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7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684" y="5473853"/>
            <a:ext cx="10364451" cy="9913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Start 50 seconds </a:t>
            </a:r>
            <a:r>
              <a:rPr lang="en-US" dirty="0"/>
              <a:t>into video</a:t>
            </a:r>
            <a:br>
              <a:rPr lang="en-US" dirty="0"/>
            </a:br>
            <a:r>
              <a:rPr lang="en-US" dirty="0"/>
              <a:t>https://www.youtube.com/watch?v=GLWxRiBq7ek</a:t>
            </a:r>
          </a:p>
        </p:txBody>
      </p:sp>
      <p:pic>
        <p:nvPicPr>
          <p:cNvPr id="4" name="GLWxRiBq7ek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0808" y="185114"/>
            <a:ext cx="9402202" cy="52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344" y="2639822"/>
            <a:ext cx="10364451" cy="1596177"/>
          </a:xfrm>
        </p:spPr>
        <p:txBody>
          <a:bodyPr>
            <a:normAutofit/>
          </a:bodyPr>
          <a:lstStyle/>
          <a:p>
            <a:r>
              <a:rPr lang="en-US" sz="8000" dirty="0" smtClean="0"/>
              <a:t>Let’s try it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036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720886"/>
          </a:xfrm>
        </p:spPr>
        <p:txBody>
          <a:bodyPr>
            <a:normAutofit/>
          </a:bodyPr>
          <a:lstStyle/>
          <a:p>
            <a:r>
              <a:rPr lang="en-US" sz="3200" dirty="0"/>
              <a:t>https://www.youtube.com/watch?v=Ocn2SvhF_rc</a:t>
            </a:r>
          </a:p>
        </p:txBody>
      </p:sp>
      <p:pic>
        <p:nvPicPr>
          <p:cNvPr id="4" name="Ocn2SvhF_rc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4567" y="1339404"/>
            <a:ext cx="9482866" cy="53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4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33" y="2292770"/>
            <a:ext cx="10364451" cy="1596177"/>
          </a:xfrm>
        </p:spPr>
        <p:txBody>
          <a:bodyPr/>
          <a:lstStyle/>
          <a:p>
            <a:r>
              <a:rPr lang="en-US" dirty="0"/>
              <a:t>Attention Focus-Alerting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71330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21212"/>
            <a:ext cx="10364451" cy="125840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https</a:t>
            </a:r>
            <a:r>
              <a:rPr lang="en-US" sz="3200" dirty="0"/>
              <a:t>://www.youtube.com/watch?v=RHhBYNoQekk</a:t>
            </a:r>
          </a:p>
        </p:txBody>
      </p:sp>
      <p:pic>
        <p:nvPicPr>
          <p:cNvPr id="4" name="RHhBYNoQekk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2761" y="1204244"/>
            <a:ext cx="9466476" cy="53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68141"/>
            <a:ext cx="10364451" cy="1596177"/>
          </a:xfrm>
        </p:spPr>
        <p:txBody>
          <a:bodyPr/>
          <a:lstStyle/>
          <a:p>
            <a:r>
              <a:rPr lang="en-US" dirty="0" smtClean="0"/>
              <a:t>Elementary school gyms with Letters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364776"/>
            <a:ext cx="10363826" cy="4426423"/>
          </a:xfrm>
        </p:spPr>
        <p:txBody>
          <a:bodyPr/>
          <a:lstStyle/>
          <a:p>
            <a:r>
              <a:rPr lang="en-US" dirty="0" smtClean="0"/>
              <a:t>Many of our elementary schools have letters painted on the wall</a:t>
            </a:r>
          </a:p>
          <a:p>
            <a:r>
              <a:rPr lang="en-US" dirty="0" smtClean="0"/>
              <a:t>This can be used for spelling activities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77" y="2404313"/>
            <a:ext cx="5377219" cy="407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99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59" y="2910957"/>
            <a:ext cx="10364451" cy="1596177"/>
          </a:xfrm>
        </p:spPr>
        <p:txBody>
          <a:bodyPr/>
          <a:lstStyle/>
          <a:p>
            <a:r>
              <a:rPr lang="en-US" dirty="0" smtClean="0"/>
              <a:t>Curriculum Integration with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533" y="141999"/>
            <a:ext cx="10364451" cy="1596177"/>
          </a:xfrm>
        </p:spPr>
        <p:txBody>
          <a:bodyPr/>
          <a:lstStyle/>
          <a:p>
            <a:r>
              <a:rPr lang="en-US" dirty="0" smtClean="0"/>
              <a:t>Examples of Patterned Rhythmic Movement</a:t>
            </a:r>
            <a:endParaRPr lang="en-US" dirty="0"/>
          </a:p>
        </p:txBody>
      </p:sp>
      <p:pic>
        <p:nvPicPr>
          <p:cNvPr id="4" name="E4eVfG5SBgo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2281" y="1300294"/>
            <a:ext cx="9538953" cy="536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Life Cycle of the Brain</a:t>
            </a:r>
            <a:endParaRPr lang="en-US" dirty="0"/>
          </a:p>
        </p:txBody>
      </p:sp>
      <p:pic>
        <p:nvPicPr>
          <p:cNvPr id="4098" name="Picture 2" descr="Image result for brain neuron network newborn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81" y="1126457"/>
            <a:ext cx="11622786" cy="55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85380"/>
            <a:ext cx="10364451" cy="1596177"/>
          </a:xfrm>
        </p:spPr>
        <p:txBody>
          <a:bodyPr>
            <a:normAutofit/>
          </a:bodyPr>
          <a:lstStyle/>
          <a:p>
            <a:r>
              <a:rPr lang="en-US" sz="2800" dirty="0"/>
              <a:t>https://www.youtube.com/watch?v=thn8W_zJab4&amp;list=PLS6iL38ozA1bEIspK__Up3DurQoEWhImz&amp;index=11</a:t>
            </a:r>
          </a:p>
        </p:txBody>
      </p:sp>
      <p:pic>
        <p:nvPicPr>
          <p:cNvPr id="4" name="thn8W_zJab4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9883" y="1396750"/>
            <a:ext cx="9232231" cy="51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733" y="233710"/>
            <a:ext cx="10364451" cy="1596177"/>
          </a:xfrm>
        </p:spPr>
        <p:txBody>
          <a:bodyPr>
            <a:normAutofit/>
          </a:bodyPr>
          <a:lstStyle/>
          <a:p>
            <a:r>
              <a:rPr lang="en-US" sz="2800" dirty="0"/>
              <a:t>https://www.youtube.com/watch?v=Zx9a7sxVeNM&amp;list=PLS6iL38ozA1bEIspK__Up3DurQoEWhImz&amp;index=36</a:t>
            </a:r>
          </a:p>
        </p:txBody>
      </p:sp>
      <p:pic>
        <p:nvPicPr>
          <p:cNvPr id="4" name="Zx9a7sxVeNM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3947" y="1509044"/>
            <a:ext cx="9152021" cy="51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249549"/>
            <a:ext cx="10364451" cy="1596177"/>
          </a:xfrm>
        </p:spPr>
        <p:txBody>
          <a:bodyPr/>
          <a:lstStyle/>
          <a:p>
            <a:r>
              <a:rPr lang="en-US" dirty="0"/>
              <a:t>https://www.youtube.com/watch/?v=aLD9l8foH-k</a:t>
            </a:r>
          </a:p>
        </p:txBody>
      </p:sp>
      <p:pic>
        <p:nvPicPr>
          <p:cNvPr id="4" name="aLD9l8foH-k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19725" y="1460917"/>
            <a:ext cx="9352548" cy="526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217667"/>
            <a:ext cx="10364451" cy="1596177"/>
          </a:xfrm>
        </p:spPr>
        <p:txBody>
          <a:bodyPr/>
          <a:lstStyle/>
          <a:p>
            <a:r>
              <a:rPr lang="en-US" dirty="0"/>
              <a:t>https://www.youtube.com/watch?v=DfbAQTsP6u8</a:t>
            </a:r>
          </a:p>
        </p:txBody>
      </p:sp>
      <p:pic>
        <p:nvPicPr>
          <p:cNvPr id="4" name="DfbAQTsP6u8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2097" y="1460918"/>
            <a:ext cx="9067801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0"/>
            <a:ext cx="10796962" cy="1596177"/>
          </a:xfrm>
        </p:spPr>
        <p:txBody>
          <a:bodyPr>
            <a:normAutofit fontScale="90000"/>
          </a:bodyPr>
          <a:lstStyle/>
          <a:p>
            <a:r>
              <a:rPr lang="en-US" sz="5300" u="sng" dirty="0" smtClean="0"/>
              <a:t>Problem Solving</a:t>
            </a:r>
            <a:br>
              <a:rPr lang="en-US" sz="5300" u="sng" dirty="0" smtClean="0"/>
            </a:br>
            <a:r>
              <a:rPr lang="en-US" dirty="0" smtClean="0"/>
              <a:t>https</a:t>
            </a:r>
            <a:r>
              <a:rPr lang="en-US" dirty="0"/>
              <a:t>://www.youtube.com/watch/?v=WforXEBMm5k</a:t>
            </a:r>
          </a:p>
        </p:txBody>
      </p:sp>
      <p:pic>
        <p:nvPicPr>
          <p:cNvPr id="4" name="WforXEBMm5k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6232" y="1395663"/>
            <a:ext cx="9412048" cy="529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996" y="2603728"/>
            <a:ext cx="10364451" cy="159617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Hands on learning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02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1224791"/>
            <a:ext cx="10364451" cy="159617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We need to Limit the amount of worksheets</a:t>
            </a:r>
            <a:endParaRPr lang="en-US" sz="4400" dirty="0"/>
          </a:p>
        </p:txBody>
      </p:sp>
      <p:pic>
        <p:nvPicPr>
          <p:cNvPr id="3074" name="Picture 2" descr="Image result for no worksheet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47" y="2820968"/>
            <a:ext cx="2954505" cy="383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85" y="208547"/>
            <a:ext cx="10364451" cy="979452"/>
          </a:xfrm>
        </p:spPr>
        <p:txBody>
          <a:bodyPr/>
          <a:lstStyle/>
          <a:p>
            <a:r>
              <a:rPr lang="en-US" dirty="0" smtClean="0"/>
              <a:t>Hands On Learning</a:t>
            </a:r>
            <a:endParaRPr lang="en-US" dirty="0"/>
          </a:p>
        </p:txBody>
      </p:sp>
      <p:pic>
        <p:nvPicPr>
          <p:cNvPr id="4098" name="Picture 2" descr="Image result for manipula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07" y="912144"/>
            <a:ext cx="6490542" cy="364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d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38" y="864017"/>
            <a:ext cx="2699920" cy="26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laying ca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454" y="2957473"/>
            <a:ext cx="2307185" cy="222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scrabble ti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95" y="3417302"/>
            <a:ext cx="2629068" cy="262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small bean b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9" y="4555958"/>
            <a:ext cx="1994067" cy="19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small ball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4" t="23427" r="24650" b="27392"/>
          <a:stretch/>
        </p:blipFill>
        <p:spPr bwMode="auto">
          <a:xfrm>
            <a:off x="2390274" y="4555958"/>
            <a:ext cx="1908816" cy="195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flash card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0928" y="4555958"/>
            <a:ext cx="2237264" cy="14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81239"/>
            <a:ext cx="10364451" cy="1596177"/>
          </a:xfrm>
        </p:spPr>
        <p:txBody>
          <a:bodyPr/>
          <a:lstStyle/>
          <a:p>
            <a:r>
              <a:rPr lang="en-US" dirty="0" smtClean="0"/>
              <a:t>Workboxes</a:t>
            </a:r>
            <a:endParaRPr lang="en-US" dirty="0"/>
          </a:p>
        </p:txBody>
      </p:sp>
      <p:pic>
        <p:nvPicPr>
          <p:cNvPr id="4102" name="Picture 6" descr="Image result for workboxes autism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r="21143"/>
          <a:stretch/>
        </p:blipFill>
        <p:spPr bwMode="auto">
          <a:xfrm>
            <a:off x="457200" y="1777416"/>
            <a:ext cx="2394285" cy="41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reading workboxes aut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51" y="1777415"/>
            <a:ext cx="3142685" cy="41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math workboxes auti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40" y="1777415"/>
            <a:ext cx="3130986" cy="419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1469"/>
            <a:ext cx="10364451" cy="1596177"/>
          </a:xfrm>
        </p:spPr>
        <p:txBody>
          <a:bodyPr/>
          <a:lstStyle/>
          <a:p>
            <a:r>
              <a:rPr lang="en-US" dirty="0" smtClean="0"/>
              <a:t>Index cards</a:t>
            </a:r>
            <a:endParaRPr lang="en-US" dirty="0"/>
          </a:p>
        </p:txBody>
      </p:sp>
      <p:pic>
        <p:nvPicPr>
          <p:cNvPr id="5122" name="Picture 2" descr="Image result for flash card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5260" y="4544705"/>
            <a:ext cx="3062467" cy="204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990599" y="1667646"/>
            <a:ext cx="10705531" cy="4391960"/>
          </a:xfrm>
        </p:spPr>
        <p:txBody>
          <a:bodyPr>
            <a:normAutofit/>
          </a:bodyPr>
          <a:lstStyle/>
          <a:p>
            <a:r>
              <a:rPr lang="en-US" sz="3200" dirty="0"/>
              <a:t>Put sentences together with words on index cards</a:t>
            </a:r>
          </a:p>
          <a:p>
            <a:r>
              <a:rPr lang="en-US" sz="3200" dirty="0"/>
              <a:t>Number sentences with Numbers and +  / - / =</a:t>
            </a:r>
          </a:p>
          <a:p>
            <a:r>
              <a:rPr lang="en-US" sz="3200" dirty="0"/>
              <a:t>Create a mission- Steps that the student has to do </a:t>
            </a:r>
          </a:p>
          <a:p>
            <a:r>
              <a:rPr lang="en-US" sz="3200" dirty="0" smtClean="0"/>
              <a:t>Sight words</a:t>
            </a:r>
          </a:p>
          <a:p>
            <a:r>
              <a:rPr lang="en-US" sz="3200" dirty="0" smtClean="0"/>
              <a:t>Vocabulary quiz</a:t>
            </a:r>
          </a:p>
          <a:p>
            <a:r>
              <a:rPr lang="en-US" sz="3200" dirty="0" smtClean="0"/>
              <a:t>Matching activities</a:t>
            </a:r>
          </a:p>
        </p:txBody>
      </p:sp>
    </p:spTree>
    <p:extLst>
      <p:ext uri="{BB962C8B-B14F-4D97-AF65-F5344CB8AC3E}">
        <p14:creationId xmlns:p14="http://schemas.microsoft.com/office/powerpoint/2010/main" val="7014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n-US" dirty="0" smtClean="0"/>
              <a:t>Warning!!! Use Caution!!!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62" y="1596177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0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0"/>
            <a:ext cx="10364451" cy="1596177"/>
          </a:xfrm>
        </p:spPr>
        <p:txBody>
          <a:bodyPr/>
          <a:lstStyle/>
          <a:p>
            <a:r>
              <a:rPr lang="en-US" dirty="0" smtClean="0"/>
              <a:t>Lazy 8’s Eye movement</a:t>
            </a:r>
            <a:endParaRPr lang="en-US" dirty="0"/>
          </a:p>
        </p:txBody>
      </p:sp>
      <p:pic>
        <p:nvPicPr>
          <p:cNvPr id="2050" name="Picture 2" descr="Image result for lazy 8s for eye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37" y="1159955"/>
            <a:ext cx="8139922" cy="542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51184"/>
            <a:ext cx="10364451" cy="1596177"/>
          </a:xfrm>
        </p:spPr>
        <p:txBody>
          <a:bodyPr/>
          <a:lstStyle/>
          <a:p>
            <a:r>
              <a:rPr lang="en-US" dirty="0" smtClean="0"/>
              <a:t>Brain States &amp; Movement</a:t>
            </a:r>
            <a:endParaRPr lang="en-US" dirty="0"/>
          </a:p>
        </p:txBody>
      </p:sp>
      <p:pic>
        <p:nvPicPr>
          <p:cNvPr id="4" name="Picture 2" descr="Pictur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58" y="1226410"/>
            <a:ext cx="5029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6" y="4076155"/>
            <a:ext cx="104870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654" y="257577"/>
            <a:ext cx="10364451" cy="939686"/>
          </a:xfrm>
        </p:spPr>
        <p:txBody>
          <a:bodyPr/>
          <a:lstStyle/>
          <a:p>
            <a:r>
              <a:rPr lang="en-US" dirty="0" smtClean="0"/>
              <a:t>What’s with all the trauma Talk?</a:t>
            </a:r>
            <a:endParaRPr lang="en-US" dirty="0"/>
          </a:p>
        </p:txBody>
      </p:sp>
      <p:pic>
        <p:nvPicPr>
          <p:cNvPr id="1026" name="Picture 2" descr="Image result for What part of the brain do different academic skills come fr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0" y="1197262"/>
            <a:ext cx="7338176" cy="543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onscious discipline 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989" y="1987401"/>
            <a:ext cx="4188489" cy="397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3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322304"/>
            <a:ext cx="10364451" cy="811038"/>
          </a:xfrm>
        </p:spPr>
        <p:txBody>
          <a:bodyPr/>
          <a:lstStyle/>
          <a:p>
            <a:r>
              <a:rPr lang="en-US" dirty="0"/>
              <a:t>What’s with all the trauma Talk?</a:t>
            </a:r>
          </a:p>
        </p:txBody>
      </p:sp>
      <p:pic>
        <p:nvPicPr>
          <p:cNvPr id="1026" name="Picture 2" descr="Pictur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04" y="951191"/>
            <a:ext cx="7675389" cy="572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7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1807</TotalTime>
  <Words>655</Words>
  <Application>Microsoft Office PowerPoint</Application>
  <PresentationFormat>Widescreen</PresentationFormat>
  <Paragraphs>123</Paragraphs>
  <Slides>49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Tw Cen MT</vt:lpstr>
      <vt:lpstr>Droplet</vt:lpstr>
      <vt:lpstr>Integrating Movement and Hands On Learning</vt:lpstr>
      <vt:lpstr>Objectives</vt:lpstr>
      <vt:lpstr>Why is Movement Important to Learning?</vt:lpstr>
      <vt:lpstr>Life Cycle of the Brain</vt:lpstr>
      <vt:lpstr>Warning!!! Use Caution!!!</vt:lpstr>
      <vt:lpstr>Lazy 8’s Eye movement</vt:lpstr>
      <vt:lpstr>Brain States &amp; Movement</vt:lpstr>
      <vt:lpstr>What’s with all the trauma Talk?</vt:lpstr>
      <vt:lpstr>What’s with all the trauma Talk?</vt:lpstr>
      <vt:lpstr>Common Skill Deficits in Students Who Have Experienced Trauma </vt:lpstr>
      <vt:lpstr>Things that inhibit learning</vt:lpstr>
      <vt:lpstr>TV, Video Games, Computers</vt:lpstr>
      <vt:lpstr>Crossing Midline</vt:lpstr>
      <vt:lpstr>Why is Recess and PE important for Children?</vt:lpstr>
      <vt:lpstr>Conscious Discipline &amp; Social Connections</vt:lpstr>
      <vt:lpstr>Conscious Discipline - Brain Smart Start</vt:lpstr>
      <vt:lpstr>https://www.youtube.com/watch?time_continue=79&amp;v=HXhDQW3-OxA</vt:lpstr>
      <vt:lpstr>https://www.youtube.com/watch?v=I0jgcyfC2r8</vt:lpstr>
      <vt:lpstr>Partner Connection Activities</vt:lpstr>
      <vt:lpstr>Card Organizing</vt:lpstr>
      <vt:lpstr>Card Organizing Activity helps with:</vt:lpstr>
      <vt:lpstr>https://www.youtube.com/watch?v=HDIjKJKCBOk</vt:lpstr>
      <vt:lpstr>Ways to modify:</vt:lpstr>
      <vt:lpstr>https://www.youtube.com/watch?v=S5Def617lc0&amp;list=PL9B7990F3F78CCB19&amp;index=4&amp;feature=plpp_video</vt:lpstr>
      <vt:lpstr>Ways to modify:</vt:lpstr>
      <vt:lpstr>https://www.youtube.com/watch?v=LwP9ISlu5cQ&amp;index=6&amp;list=PLS6iL38ozA1bEIspK__Up3DurQoEWhImz</vt:lpstr>
      <vt:lpstr>2-2-1 Shuffle https://www.youtube.com/watch?v=JIxnT3ZWFFs</vt:lpstr>
      <vt:lpstr>https://www.youtube.com/watch?v=YJzhS46dIOs</vt:lpstr>
      <vt:lpstr>Attention Focus-Calming Activities</vt:lpstr>
      <vt:lpstr>https://www.youtube.com/watch?v=0oeWjOcwPmA&amp;index=2&amp;list=PLS6iL38ozA1bEIspK__Up3DurQoEWhImz</vt:lpstr>
      <vt:lpstr>https://www.youtube.com/watch?v=ZH6QI8OjkZA</vt:lpstr>
      <vt:lpstr>Start 50 seconds into video https://www.youtube.com/watch?v=GLWxRiBq7ek</vt:lpstr>
      <vt:lpstr>Let’s try it</vt:lpstr>
      <vt:lpstr>https://www.youtube.com/watch?v=Ocn2SvhF_rc</vt:lpstr>
      <vt:lpstr>Attention Focus-Alerting Activities</vt:lpstr>
      <vt:lpstr>https://www.youtube.com/watch?v=RHhBYNoQekk</vt:lpstr>
      <vt:lpstr>Elementary school gyms with Letters</vt:lpstr>
      <vt:lpstr>Curriculum Integration with Movement</vt:lpstr>
      <vt:lpstr>Examples of Patterned Rhythmic Movement</vt:lpstr>
      <vt:lpstr>https://www.youtube.com/watch?v=thn8W_zJab4&amp;list=PLS6iL38ozA1bEIspK__Up3DurQoEWhImz&amp;index=11</vt:lpstr>
      <vt:lpstr>https://www.youtube.com/watch?v=Zx9a7sxVeNM&amp;list=PLS6iL38ozA1bEIspK__Up3DurQoEWhImz&amp;index=36</vt:lpstr>
      <vt:lpstr>https://www.youtube.com/watch/?v=aLD9l8foH-k</vt:lpstr>
      <vt:lpstr>https://www.youtube.com/watch?v=DfbAQTsP6u8</vt:lpstr>
      <vt:lpstr>Problem Solving https://www.youtube.com/watch/?v=WforXEBMm5k</vt:lpstr>
      <vt:lpstr>Hands on learning</vt:lpstr>
      <vt:lpstr>We need to Limit the amount of worksheets</vt:lpstr>
      <vt:lpstr>Hands On Learning</vt:lpstr>
      <vt:lpstr>Workboxes</vt:lpstr>
      <vt:lpstr>Index cards</vt:lpstr>
    </vt:vector>
  </TitlesOfParts>
  <Company>Olathe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Movement into Learning</dc:title>
  <dc:creator>Jacob Wolf</dc:creator>
  <cp:lastModifiedBy>Jacob Wolf</cp:lastModifiedBy>
  <cp:revision>47</cp:revision>
  <dcterms:created xsi:type="dcterms:W3CDTF">2017-12-07T18:52:35Z</dcterms:created>
  <dcterms:modified xsi:type="dcterms:W3CDTF">2018-01-03T13:20:29Z</dcterms:modified>
</cp:coreProperties>
</file>